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5"/>
  </p:handoutMasterIdLst>
  <p:sldIdLst>
    <p:sldId id="256" r:id="rId2"/>
    <p:sldId id="266" r:id="rId3"/>
    <p:sldId id="263" r:id="rId4"/>
    <p:sldId id="264" r:id="rId5"/>
    <p:sldId id="273" r:id="rId6"/>
    <p:sldId id="268" r:id="rId7"/>
    <p:sldId id="270" r:id="rId8"/>
    <p:sldId id="267" r:id="rId9"/>
    <p:sldId id="262" r:id="rId10"/>
    <p:sldId id="269" r:id="rId11"/>
    <p:sldId id="271" r:id="rId12"/>
    <p:sldId id="274" r:id="rId13"/>
    <p:sldId id="272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28" autoAdjust="0"/>
    <p:restoredTop sz="94660"/>
  </p:normalViewPr>
  <p:slideViewPr>
    <p:cSldViewPr snapToGrid="0">
      <p:cViewPr varScale="1">
        <p:scale>
          <a:sx n="85" d="100"/>
          <a:sy n="85" d="100"/>
        </p:scale>
        <p:origin x="341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4" d="100"/>
          <a:sy n="64" d="100"/>
        </p:scale>
        <p:origin x="3192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85EAEA82-0395-42B0-8537-315CF0111C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5A99597-9D3F-4FDE-8D84-D4C0A777AC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1F15CB-3868-4F9A-AA36-1C4E02EB9930}" type="datetimeFigureOut">
              <a:rPr lang="ru-RU" smtClean="0"/>
              <a:t>26.11.2024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78D06A2-61A3-47C8-A507-82206C9E3C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38A5A18-2E5D-4668-867E-BB7667F6CA2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D7E7AB-2050-44AD-82A9-8EA594E72E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0462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7B09F8-B0BE-4BE8-9AB5-DB683AD1B7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C5D691E-A1AD-4886-9D2A-C11F88FA5D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68E1BBE-806C-40C4-8F17-F3166B511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91F6B-2DC4-499E-8A42-269D3E409713}" type="datetimeFigureOut">
              <a:rPr lang="ru-RU" smtClean="0"/>
              <a:t>26.11.2024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BE85CF3-DF40-46C2-880F-AB2400306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89BEA80-B34D-457D-8C86-37EB27951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6EB4F-B018-4A76-94B0-CE27FC9E7C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607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CD5450-7A9A-41CE-A3C7-99A5B72E6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95E58C2-DB63-48FF-96D9-EB31AB7D16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57203CF-F020-4454-8F5A-D00C022D2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91F6B-2DC4-499E-8A42-269D3E409713}" type="datetimeFigureOut">
              <a:rPr lang="ru-RU" smtClean="0"/>
              <a:t>26.11.2024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ECF0C57-B8CE-4FE8-B174-49D4B89A5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862353E-7B44-4E1E-86C0-8502FA3AD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6EB4F-B018-4A76-94B0-CE27FC9E7C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8380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A5851D7-CFA5-464A-A212-0A6CC23498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0282A6C-6F29-4B13-8AE6-6BAD957775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FF93DAF-9F4C-4754-A817-23918EAC1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91F6B-2DC4-499E-8A42-269D3E409713}" type="datetimeFigureOut">
              <a:rPr lang="ru-RU" smtClean="0"/>
              <a:t>26.11.2024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BFF59B3-7521-40C1-B8B9-D2AA3A39D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2482E6-51C8-498B-B4DF-E08EDE046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6EB4F-B018-4A76-94B0-CE27FC9E7C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5504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4675F4-EB9D-4D30-AD8C-10E8C3DA5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D5D627E-05C4-47EF-93A8-F9501F431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C86114E-07A7-4D58-8142-9E34040DB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91F6B-2DC4-499E-8A42-269D3E409713}" type="datetimeFigureOut">
              <a:rPr lang="ru-RU" smtClean="0"/>
              <a:t>26.11.2024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555026-4FCB-46EF-A6C5-37DA71FDA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203BB34-59A5-412F-8E34-2DB3C22DA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6EB4F-B018-4A76-94B0-CE27FC9E7C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1531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BB85EE-D797-4FEF-A56D-D02BC9341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EABCED5-7A0B-46C0-81A3-8CE2ED4AD6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D9875CE-2555-415E-8A1D-1D9E6941F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91F6B-2DC4-499E-8A42-269D3E409713}" type="datetimeFigureOut">
              <a:rPr lang="ru-RU" smtClean="0"/>
              <a:t>26.11.2024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B64E95-0936-463D-BF2D-244FF3397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3659238-3D69-4F23-A47B-115765891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6EB4F-B018-4A76-94B0-CE27FC9E7C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1513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42A6C4-6ECA-431B-AD39-B38A1373B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BD8306C-1BBC-4DDD-91FA-CDE451DA9A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A47FDD3-8BA0-4789-9CF9-BC69B591F7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CB02773-6429-412B-86E8-4BE2288A7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91F6B-2DC4-499E-8A42-269D3E409713}" type="datetimeFigureOut">
              <a:rPr lang="ru-RU" smtClean="0"/>
              <a:t>26.11.2024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22E8240-ECDE-44D4-9E0D-B75617CF4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28465B4-34D9-4874-A0D8-A88F98FFE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6EB4F-B018-4A76-94B0-CE27FC9E7C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9344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1652A8-44CB-4520-A9E3-0646AAF86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47CC7C0-4709-4FE6-90D6-D12B3027BA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D5F9962-5DEE-4D6C-B5EB-8352E30CE5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BADCE24-02DA-40F8-AF4A-674EF9E92D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1FDD151-5B34-4241-8139-DBC2ECD1DC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7C77B27-4ED5-4867-A0CB-4F0D4FFBD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91F6B-2DC4-499E-8A42-269D3E409713}" type="datetimeFigureOut">
              <a:rPr lang="ru-RU" smtClean="0"/>
              <a:t>26.11.2024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181C9FB-07D2-4BA8-BB30-7B95AC5CF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3C6591D-3139-432B-B1CB-0A5FA6106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6EB4F-B018-4A76-94B0-CE27FC9E7C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1914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95FF45-DA0D-4F2B-BCC1-234FB69C4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C85049F-8663-4C5B-A2D6-EF497830F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91F6B-2DC4-499E-8A42-269D3E409713}" type="datetimeFigureOut">
              <a:rPr lang="ru-RU" smtClean="0"/>
              <a:t>26.11.2024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C2B0888-F5DC-44F6-ACEE-B2D52AE58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9D09AB3-86F7-484E-A618-25C84C128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6EB4F-B018-4A76-94B0-CE27FC9E7C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8522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20B2DB3-FA43-4ACA-8C34-FB3D1999D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91F6B-2DC4-499E-8A42-269D3E409713}" type="datetimeFigureOut">
              <a:rPr lang="ru-RU" smtClean="0"/>
              <a:t>26.11.2024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2E3612C-A281-4947-9BA6-64339C33D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6540244-0E76-45E2-97F1-7D972CA92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6EB4F-B018-4A76-94B0-CE27FC9E7C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8027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27A045-050C-4834-8FD3-5242A0A1C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886198-F122-4208-8A0B-FF57425CAE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FA746B4-1D59-4E8A-9778-43DB02355A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6C9DBCD-B66B-46AD-B916-3F296FC89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91F6B-2DC4-499E-8A42-269D3E409713}" type="datetimeFigureOut">
              <a:rPr lang="ru-RU" smtClean="0"/>
              <a:t>26.11.2024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08EAA07-CA60-41C1-A213-0BB8778D7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25878D5-E939-47F0-B526-179DABD0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6EB4F-B018-4A76-94B0-CE27FC9E7C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7195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28EAE6-9A56-4580-8F31-9E0C8A1C9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9C6EBB7-E91B-44D9-877B-BE25183351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53CABD0-87E8-4A27-958B-A8C0E907F0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2EE1503-BFD1-427C-8AD6-45620405C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91F6B-2DC4-499E-8A42-269D3E409713}" type="datetimeFigureOut">
              <a:rPr lang="ru-RU" smtClean="0"/>
              <a:t>26.11.2024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1460BB0-A57F-4BC0-9569-CBFFAB882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C4EE7E3-C7AC-4CD0-BCED-1061EE735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6EB4F-B018-4A76-94B0-CE27FC9E7C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0582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93FF18-CA84-4E21-A9F0-341F1F19F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34C99E8-82C3-4428-AA9E-1A5E07828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BE3CE60-90D8-44E8-A994-445A080A87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C91F6B-2DC4-499E-8A42-269D3E409713}" type="datetimeFigureOut">
              <a:rPr lang="ru-RU" smtClean="0"/>
              <a:t>26.11.2024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E5E3A28-881E-4D3F-A929-BC0D794AEF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8BF608F-6DC9-47D4-8C21-13E49B8598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26EB4F-B018-4A76-94B0-CE27FC9E7CC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9884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523029-456D-49E4-9A49-29C7FF0A51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56012"/>
            <a:ext cx="9144000" cy="1757082"/>
          </a:xfrm>
        </p:spPr>
        <p:txBody>
          <a:bodyPr>
            <a:normAutofit/>
          </a:bodyPr>
          <a:lstStyle/>
          <a:p>
            <a:r>
              <a:rPr lang="ru-RU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ea typeface="Source Sans Pro" panose="020B0503030403020204" pitchFamily="34" charset="0"/>
                <a:cs typeface="Times New Roman" panose="02020603050405020304" pitchFamily="18" charset="0"/>
              </a:rPr>
              <a:t>Революция 1905-1907 гг. в российском искусстве</a:t>
            </a:r>
            <a:endParaRPr lang="ru-RU" dirty="0">
              <a:latin typeface="Times New Roman" panose="02020603050405020304" pitchFamily="18" charset="0"/>
              <a:ea typeface="Source Sans Pro" panose="020B0503030403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F9E8421-0B0D-4BD1-B750-5BCD6FD8BB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13094"/>
            <a:ext cx="9144000" cy="1655762"/>
          </a:xfrm>
        </p:spPr>
        <p:txBody>
          <a:bodyPr>
            <a:normAutofit/>
          </a:bodyPr>
          <a:lstStyle/>
          <a:p>
            <a:pPr algn="r"/>
            <a:endParaRPr lang="ru-RU" dirty="0"/>
          </a:p>
          <a:p>
            <a:pPr algn="r"/>
            <a:r>
              <a:rPr lang="ru-RU" dirty="0" err="1">
                <a:latin typeface="Times New Roman" panose="02020603050405020304" pitchFamily="18" charset="0"/>
                <a:ea typeface="Source Sans Pro" panose="020B0503030403020204" pitchFamily="34" charset="0"/>
                <a:cs typeface="Times New Roman" panose="02020603050405020304" pitchFamily="18" charset="0"/>
              </a:rPr>
              <a:t>Колышев</a:t>
            </a:r>
            <a:r>
              <a:rPr lang="ru-RU" dirty="0">
                <a:latin typeface="Times New Roman" panose="02020603050405020304" pitchFamily="18" charset="0"/>
                <a:ea typeface="Source Sans Pro" panose="020B0503030403020204" pitchFamily="34" charset="0"/>
                <a:cs typeface="Times New Roman" panose="02020603050405020304" pitchFamily="18" charset="0"/>
              </a:rPr>
              <a:t> Евгений 10 «Д</a:t>
            </a:r>
            <a:r>
              <a:rPr lang="ru-RU" dirty="0"/>
              <a:t>»</a:t>
            </a:r>
            <a:r>
              <a:rPr lang="ru-RU" dirty="0">
                <a:latin typeface="Times New Roman" panose="02020603050405020304" pitchFamily="18" charset="0"/>
                <a:ea typeface="Source Sans Pro" panose="020B0503030403020204" pitchFamily="34" charset="0"/>
                <a:cs typeface="Times New Roman" panose="02020603050405020304" pitchFamily="18" charset="0"/>
              </a:rPr>
              <a:t> </a:t>
            </a:r>
          </a:p>
          <a:p>
            <a:pPr algn="r"/>
            <a:r>
              <a:rPr lang="ru-RU" dirty="0">
                <a:latin typeface="Times New Roman" panose="02020603050405020304" pitchFamily="18" charset="0"/>
                <a:ea typeface="Source Sans Pro" panose="020B0503030403020204" pitchFamily="34" charset="0"/>
                <a:cs typeface="Times New Roman" panose="02020603050405020304" pitchFamily="18" charset="0"/>
              </a:rPr>
              <a:t>Рыбакова Алиса 10 «Д</a:t>
            </a:r>
            <a:r>
              <a:rPr lang="ru-RU" dirty="0"/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2586202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701CEE-E26E-4F78-9A0F-6612D0C49A15}"/>
              </a:ext>
            </a:extLst>
          </p:cNvPr>
          <p:cNvSpPr txBox="1"/>
          <p:nvPr/>
        </p:nvSpPr>
        <p:spPr>
          <a:xfrm>
            <a:off x="550279" y="228123"/>
            <a:ext cx="11091442" cy="64017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	Александр Александрович жил с 1880 г. по 1921 г.. В</a:t>
            </a:r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осприятие революции как могучей стихии порождало у Блока двойственное отношение к ней. С одной стороны, его радовала могучая стихия, способная перевернуть мир, с другой стороны, его пугала разрушительная сила революции. Это мнение и отразилось в его произведениях.</a:t>
            </a:r>
            <a:endParaRPr lang="ru-RU" sz="2000" dirty="0">
              <a:solidFill>
                <a:srgbClr val="000000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Segoe UI" panose="020B0502040204020203" pitchFamily="34" charset="0"/>
            </a:endParaRPr>
          </a:p>
          <a:p>
            <a:pPr algn="just">
              <a:spcAft>
                <a:spcPts val="1200"/>
              </a:spcAft>
            </a:pPr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	</a:t>
            </a:r>
            <a:r>
              <a:rPr lang="ru-RU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В январе 1905 года Блок написал стихотворение «Шли на приступ. Прямо в грудь…», которое полностью отразило события тех дней в Петербурге. В этот период Блок осознал ничтожность человеческой жизни. </a:t>
            </a:r>
          </a:p>
          <a:p>
            <a:pPr algn="just">
              <a:spcAft>
                <a:spcPts val="1200"/>
              </a:spcAft>
            </a:pPr>
            <a: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	</a:t>
            </a:r>
            <a:r>
              <a:rPr lang="ru-RU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«Рядом пал, всплеснув руками, и над ним сомкнулась рать», – отмечает поэт, и в этих строках ощущается равнодушие, людей вокруг не волнуют жизни других во время Кровавого воскресенья. Автора терзает мысль о жестокости и безразличии толпы, которая спокойно проходит мимо, «тело теплое топча».</a:t>
            </a:r>
          </a:p>
          <a:p>
            <a:pPr algn="just">
              <a:spcAft>
                <a:spcPts val="1200"/>
              </a:spcAft>
            </a:pPr>
            <a: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	</a:t>
            </a:r>
            <a:r>
              <a:rPr lang="ru-RU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Позже приходит осознание, и Блок начинает понимать, насколько абсурдной и бессмысленной является смерть всех тех людей. «Ведь никто не встретит старость – смерть летит из уст в уста», – подчеркивает </a:t>
            </a:r>
            <a: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Александр Александрович</a:t>
            </a:r>
            <a:r>
              <a:rPr lang="ru-RU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 и ужасается от этой мысли. Однако для Блока гораздо страшнее наблюдать за одержимостью толпы, охваченной яростью. Остановить бушующий людской поток в такой ситуации практически невозможно. И, следовательно, будут новые жертвы, бессмысленные и никому не нужные. Такое развитие событий Блок воспринимает с фатальной обреченностью, считая, что народ получил то, что заслуживает.</a:t>
            </a:r>
            <a:endParaRPr lang="ru-RU" sz="2000" dirty="0">
              <a:latin typeface="Source Sans Pro" panose="020B0503030403020204" pitchFamily="34" charset="0"/>
              <a:ea typeface="Source Sans Pro" panose="020B0503030403020204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6461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523029-456D-49E4-9A49-29C7FF0A51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50733"/>
            <a:ext cx="9144000" cy="956534"/>
          </a:xfrm>
        </p:spPr>
        <p:txBody>
          <a:bodyPr>
            <a:normAutofit/>
          </a:bodyPr>
          <a:lstStyle/>
          <a:p>
            <a:r>
              <a:rPr lang="ru-RU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ea typeface="Source Sans Pro" panose="020B0503030403020204" pitchFamily="34" charset="0"/>
                <a:cs typeface="Times New Roman" panose="02020603050405020304" pitchFamily="18" charset="0"/>
              </a:rPr>
              <a:t>Музыка</a:t>
            </a:r>
            <a:endParaRPr lang="ru-RU" dirty="0">
              <a:latin typeface="Times New Roman" panose="02020603050405020304" pitchFamily="18" charset="0"/>
              <a:ea typeface="Source Sans Pro" panose="020B0503030403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15690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73C233B-0861-449E-BDCC-4BA3F80039DF}"/>
              </a:ext>
            </a:extLst>
          </p:cNvPr>
          <p:cNvSpPr txBox="1"/>
          <p:nvPr/>
        </p:nvSpPr>
        <p:spPr>
          <a:xfrm>
            <a:off x="358587" y="304800"/>
            <a:ext cx="1204677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3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«</a:t>
            </a:r>
            <a:r>
              <a:rPr lang="ru-RU" sz="32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Власть Капитала угнетает нас</a:t>
            </a:r>
            <a:r>
              <a:rPr lang="ru-RU" sz="3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»</a:t>
            </a:r>
            <a:br>
              <a:rPr lang="ru-RU" sz="32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32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автор оригинального мотива: Густав Эренберг</a:t>
            </a:r>
            <a:endParaRPr lang="ru-RU" sz="32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4" name="IMG_0217 (2)">
            <a:hlinkClick r:id="" action="ppaction://media"/>
            <a:extLst>
              <a:ext uri="{FF2B5EF4-FFF2-40B4-BE49-F238E27FC236}">
                <a16:creationId xmlns:a16="http://schemas.microsoft.com/office/drawing/2014/main" id="{50DC47ED-A3E6-42FD-A03C-92723E888C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3190" y="1393903"/>
            <a:ext cx="9145619" cy="515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971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1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701CEE-E26E-4F78-9A0F-6612D0C49A15}"/>
              </a:ext>
            </a:extLst>
          </p:cNvPr>
          <p:cNvSpPr txBox="1"/>
          <p:nvPr/>
        </p:nvSpPr>
        <p:spPr>
          <a:xfrm>
            <a:off x="550279" y="382012"/>
            <a:ext cx="11091442" cy="6093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	В первой части песни женский голос призывает "рабочий люд" восстать против "капитал, царящего в мире повсюду". Врагов они видят в буржуях, которые правят повсюду. Употребляется выражение "пора проснуться". Этот отрывок демонстрирует, что в первую очередь, к революции призывались рабочие, они хотели быть услышаны, ведь "спали" до этого.  Далее идёт припев. Здесь нам прямо говорят, что буржуи - враги. Обозначают главный цвет, красный цвет - цвет крови и революции, который теперь обозначает ещё и идеи рабочего люда.</a:t>
            </a:r>
          </a:p>
          <a:p>
            <a:pPr algn="just">
              <a:spcAft>
                <a:spcPts val="1200"/>
              </a:spcAft>
            </a:pPr>
            <a: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	Во второй части уже хором поющих голосов говорят о притеснении со стороны буржуазии, о тяжёлых условиях труда и штрафах, а также, что это ненадолго и "их пора наступила". Идеи вокруг объединяются, ведь поёт уже не 1 человек. Народ уже готов свергнуть буржуазию и дать отпор, прямо заявляя об том.</a:t>
            </a:r>
          </a:p>
          <a:p>
            <a:pPr algn="just">
              <a:spcAft>
                <a:spcPts val="1200"/>
              </a:spcAft>
            </a:pPr>
            <a: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	В третьей части звучит призыв к оружию и свержению старой власти, ведь "время подняться настало". </a:t>
            </a:r>
          </a:p>
          <a:p>
            <a:pPr algn="just">
              <a:spcAft>
                <a:spcPts val="1200"/>
              </a:spcAft>
            </a:pPr>
            <a: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	Произведение явно было задумано как пропагандистское. Оно было распространено среди рабочего класса, отражая их интересы. Повторяющийся припев, заедает в голове, как и сами идеи революции. И чем больше ты слушаешь, тем больше ими проникаешься. Тем не менее, песня доносит одну из причин революции - восстание против буржуазии. Ведь третью часть поют уже и мужчины и женщины и их много, благодаря чему создаётся ощущение того, что люди присоединяются прямо во время исполнения.</a:t>
            </a:r>
          </a:p>
        </p:txBody>
      </p:sp>
    </p:spTree>
    <p:extLst>
      <p:ext uri="{BB962C8B-B14F-4D97-AF65-F5344CB8AC3E}">
        <p14:creationId xmlns:p14="http://schemas.microsoft.com/office/powerpoint/2010/main" val="2083713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523029-456D-49E4-9A49-29C7FF0A51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50733"/>
            <a:ext cx="9144000" cy="956534"/>
          </a:xfrm>
        </p:spPr>
        <p:txBody>
          <a:bodyPr>
            <a:normAutofit/>
          </a:bodyPr>
          <a:lstStyle/>
          <a:p>
            <a:r>
              <a:rPr lang="ru-RU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ea typeface="Source Sans Pro" panose="020B0503030403020204" pitchFamily="34" charset="0"/>
                <a:cs typeface="Times New Roman" panose="02020603050405020304" pitchFamily="18" charset="0"/>
              </a:rPr>
              <a:t>Живопись</a:t>
            </a:r>
            <a:endParaRPr lang="ru-RU" dirty="0">
              <a:latin typeface="Times New Roman" panose="02020603050405020304" pitchFamily="18" charset="0"/>
              <a:ea typeface="Source Sans Pro" panose="020B0503030403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287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73C233B-0861-449E-BDCC-4BA3F80039DF}"/>
              </a:ext>
            </a:extLst>
          </p:cNvPr>
          <p:cNvSpPr txBox="1"/>
          <p:nvPr/>
        </p:nvSpPr>
        <p:spPr>
          <a:xfrm>
            <a:off x="358587" y="304800"/>
            <a:ext cx="1002254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«9 января 1905 года на Васильевском острове»</a:t>
            </a:r>
            <a:br>
              <a:rPr lang="ru-RU" sz="32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3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Владимир Егорович Маковский</a:t>
            </a:r>
            <a:endParaRPr lang="ru-RU" sz="32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FE5212C-9F33-4984-8E15-1E722CA88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0603" y="1382018"/>
            <a:ext cx="7608472" cy="5171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64882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73C233B-0861-449E-BDCC-4BA3F80039DF}"/>
              </a:ext>
            </a:extLst>
          </p:cNvPr>
          <p:cNvSpPr txBox="1"/>
          <p:nvPr/>
        </p:nvSpPr>
        <p:spPr>
          <a:xfrm>
            <a:off x="358587" y="304800"/>
            <a:ext cx="1106244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>
                <a:solidFill>
                  <a:srgbClr val="0C0E1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«Расстрел рабочих у Зимнего дворца 9 января 1905 года»</a:t>
            </a:r>
          </a:p>
          <a:p>
            <a:r>
              <a:rPr lang="ru-RU" sz="3200" dirty="0">
                <a:solidFill>
                  <a:srgbClr val="0C0E1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Владимиров Иван Алексеевич</a:t>
            </a:r>
            <a:endParaRPr lang="ru-RU" sz="32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8A7FB0F-E525-41D4-B362-F399728067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7741" y="1447799"/>
            <a:ext cx="7996518" cy="499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580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701CEE-E26E-4F78-9A0F-6612D0C49A15}"/>
              </a:ext>
            </a:extLst>
          </p:cNvPr>
          <p:cNvSpPr txBox="1"/>
          <p:nvPr/>
        </p:nvSpPr>
        <p:spPr>
          <a:xfrm>
            <a:off x="550279" y="368313"/>
            <a:ext cx="11091442" cy="60032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8000"/>
              </a:lnSpc>
              <a:spcAft>
                <a:spcPts val="300"/>
              </a:spcAft>
            </a:pPr>
            <a:r>
              <a:rPr lang="ru-RU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«9 января 1905 года на Васильевском острове»</a:t>
            </a:r>
          </a:p>
          <a:p>
            <a:pPr>
              <a:lnSpc>
                <a:spcPct val="108000"/>
              </a:lnSpc>
              <a:spcAft>
                <a:spcPts val="300"/>
              </a:spcAft>
            </a:pPr>
            <a:r>
              <a:rPr lang="ru-RU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</a:t>
            </a:r>
            <a: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Картина в</a:t>
            </a:r>
            <a:r>
              <a:rPr lang="ru-RU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ыполнена в бытовом жанре</a:t>
            </a:r>
            <a: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. </a:t>
            </a:r>
            <a:r>
              <a:rPr lang="ru-RU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Изображая сцену не самой расправы, а событие за пару секунд до неё, художник заостряет трактовку образов офицера, храбро мчащегося на безоружную толпу, и упитанных солдат, пиками и шашками готовых навести «должный» порядок. Причудливыми кажутся их острые по очертаниям, гротескные фигуры.</a:t>
            </a:r>
            <a:br>
              <a:rPr lang="ru-RU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br>
              <a:rPr lang="ru-RU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400" dirty="0">
                <a:solidFill>
                  <a:srgbClr val="0C0E1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«Расстрел рабочих у Зимнего дворца 9 января 1905 года»</a:t>
            </a:r>
          </a:p>
          <a:p>
            <a:pPr>
              <a:lnSpc>
                <a:spcPct val="108000"/>
              </a:lnSpc>
              <a:spcAft>
                <a:spcPts val="1800"/>
              </a:spcAft>
            </a:pPr>
            <a:r>
              <a:rPr lang="ru-RU" sz="200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	На картине показано одно из важнейших и кровавейших событий начала революции, на которой присутствуют такие образы:</a:t>
            </a: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</a:br>
            <a: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	1) </a:t>
            </a:r>
            <a:r>
              <a:rPr lang="ru-RU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Солдаты: Их присутствие на картине отражает жестокость и подавление, а также контраст между мирными протестующими.</a:t>
            </a: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2) </a:t>
            </a:r>
            <a:r>
              <a:rPr lang="ru-RU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Кровь и насилие: Изображение раненных и убитых подчеркивает трагизм событий, создавая эмоциональную нагрузку и вызывая сочувствие к жертвам.</a:t>
            </a:r>
            <a:br>
              <a:rPr lang="ru-RU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br>
              <a:rPr lang="ru-RU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	Картины не только изображают конкретные события, но и передают глубокие эмоции и социальные изменения, произошедшие в России в начале XX века. Они отражают борьбу за права и свободы, а также трагедию, связанную с подавлением этих стремлений.</a:t>
            </a:r>
            <a:endParaRPr lang="ru-RU" sz="2000" dirty="0">
              <a:latin typeface="Source Sans Pro" panose="020B0503030403020204" pitchFamily="34" charset="0"/>
              <a:ea typeface="Source Sans Pro" panose="020B0503030403020204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8897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73C233B-0861-449E-BDCC-4BA3F80039DF}"/>
              </a:ext>
            </a:extLst>
          </p:cNvPr>
          <p:cNvSpPr txBox="1"/>
          <p:nvPr/>
        </p:nvSpPr>
        <p:spPr>
          <a:xfrm>
            <a:off x="358587" y="304800"/>
            <a:ext cx="1002254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>
                <a:solidFill>
                  <a:srgbClr val="1D2126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«17 октября 1905 года» Илья Ефимович Репин</a:t>
            </a:r>
            <a:endParaRPr lang="ru-RU" sz="32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9E494A9E-E967-444A-AA14-33AB1AF0C6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781" y="1024046"/>
            <a:ext cx="10086438" cy="5529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804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D701CEE-E26E-4F78-9A0F-6612D0C49A15}"/>
              </a:ext>
            </a:extLst>
          </p:cNvPr>
          <p:cNvSpPr txBox="1"/>
          <p:nvPr/>
        </p:nvSpPr>
        <p:spPr>
          <a:xfrm>
            <a:off x="550279" y="717937"/>
            <a:ext cx="11091442" cy="54221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8000"/>
              </a:lnSpc>
              <a:spcAft>
                <a:spcPts val="1800"/>
              </a:spcAft>
            </a:pPr>
            <a: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	Взглянув на картину, несколько образов сразу привлекают наше внимание. </a:t>
            </a:r>
          </a:p>
          <a:p>
            <a:pPr algn="just">
              <a:lnSpc>
                <a:spcPct val="108000"/>
              </a:lnSpc>
              <a:spcAft>
                <a:spcPts val="1800"/>
              </a:spcAft>
            </a:pPr>
            <a: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	В центре картины находиться женщина в красном платье, размахивая красных букетом, как знаменем. Правее стоит мужчина в форме, радостно поющий какую-то песню. Также поёт и простой рабочий изображённый в левом углу картины. </a:t>
            </a:r>
            <a:r>
              <a:rPr lang="ru-RU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В середине - благообразный старец с большой белой бородой, человек 60-х годов. Лицо его - и огорченное, и радующееся. </a:t>
            </a:r>
            <a: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Его жизнь – тяжелый путь, в котором наконец-то наступил момент счастья</a:t>
            </a:r>
            <a:r>
              <a:rPr lang="ru-RU" sz="2000" b="0" i="0" dirty="0"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.</a:t>
            </a:r>
            <a:endParaRPr lang="ru-RU" sz="2000" dirty="0">
              <a:latin typeface="Source Sans Pro" panose="020B0503030403020204" pitchFamily="34" charset="0"/>
              <a:ea typeface="Source Sans Pro" panose="020B0503030403020204" pitchFamily="34" charset="0"/>
              <a:cs typeface="Segoe UI" panose="020B0502040204020203" pitchFamily="34" charset="0"/>
            </a:endParaRPr>
          </a:p>
          <a:p>
            <a:pPr algn="just">
              <a:lnSpc>
                <a:spcPct val="108000"/>
              </a:lnSpc>
              <a:spcAft>
                <a:spcPts val="1800"/>
              </a:spcAft>
            </a:pPr>
            <a: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	На переднем плане изображена девушка в белом пальто и большой шляпе, скорее всего она входит в класс буржуазии. Её лицо не выражает то самое счастье, которое можно отследить.</a:t>
            </a: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</a:br>
            <a: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На заднем плане мужчина с обезумевшем взглядом и растрёпанной бородой, которого несут. В руках у него кандалы, складывается впечатление, что он преступник.</a:t>
            </a:r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 </a:t>
            </a:r>
            <a: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Слева в черном одеянии стоит мужчина, взгляд которого выражает призрение ко всему, что происходит вокруг.</a:t>
            </a:r>
          </a:p>
          <a:p>
            <a:pPr algn="just">
              <a:lnSpc>
                <a:spcPct val="108000"/>
              </a:lnSpc>
              <a:spcAft>
                <a:spcPts val="1800"/>
              </a:spcAft>
            </a:pPr>
            <a: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  <a:cs typeface="Segoe UI" panose="020B0502040204020203" pitchFamily="34" charset="0"/>
              </a:rPr>
              <a:t>	Мы видим, контраст эмоций людей в день выпуска манифеста. Эта картина выражает насколько различное мнение было присуще разным партиям. Что интересно, радость людей не зависит от их возраста.</a:t>
            </a:r>
          </a:p>
        </p:txBody>
      </p:sp>
    </p:spTree>
    <p:extLst>
      <p:ext uri="{BB962C8B-B14F-4D97-AF65-F5344CB8AC3E}">
        <p14:creationId xmlns:p14="http://schemas.microsoft.com/office/powerpoint/2010/main" val="834913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523029-456D-49E4-9A49-29C7FF0A51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50733"/>
            <a:ext cx="9144000" cy="956534"/>
          </a:xfrm>
        </p:spPr>
        <p:txBody>
          <a:bodyPr>
            <a:normAutofit/>
          </a:bodyPr>
          <a:lstStyle/>
          <a:p>
            <a:r>
              <a:rPr lang="ru-RU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ea typeface="Source Sans Pro" panose="020B0503030403020204" pitchFamily="34" charset="0"/>
                <a:cs typeface="Times New Roman" panose="02020603050405020304" pitchFamily="18" charset="0"/>
              </a:rPr>
              <a:t>Поэзия</a:t>
            </a:r>
            <a:endParaRPr lang="ru-RU" dirty="0">
              <a:latin typeface="Times New Roman" panose="02020603050405020304" pitchFamily="18" charset="0"/>
              <a:ea typeface="Source Sans Pro" panose="020B0503030403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090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73C233B-0861-449E-BDCC-4BA3F80039DF}"/>
              </a:ext>
            </a:extLst>
          </p:cNvPr>
          <p:cNvSpPr txBox="1"/>
          <p:nvPr/>
        </p:nvSpPr>
        <p:spPr>
          <a:xfrm>
            <a:off x="358587" y="304800"/>
            <a:ext cx="1079709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>
                <a:solidFill>
                  <a:srgbClr val="1D2126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«</a:t>
            </a:r>
            <a:r>
              <a:rPr lang="ru-RU" sz="32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Шли на приступ. Прямо в грудь…</a:t>
            </a:r>
            <a:r>
              <a:rPr lang="ru-RU" sz="3200" dirty="0">
                <a:solidFill>
                  <a:srgbClr val="1D2126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» </a:t>
            </a:r>
          </a:p>
          <a:p>
            <a:r>
              <a:rPr lang="ru-RU" sz="3200" dirty="0">
                <a:solidFill>
                  <a:srgbClr val="1D2126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Александр Александрович Блок</a:t>
            </a:r>
            <a:endParaRPr lang="ru-RU" sz="32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0EC3FD-ECD9-40A2-A392-E0B6310FEB46}"/>
              </a:ext>
            </a:extLst>
          </p:cNvPr>
          <p:cNvSpPr txBox="1"/>
          <p:nvPr/>
        </p:nvSpPr>
        <p:spPr>
          <a:xfrm>
            <a:off x="1077553" y="1760922"/>
            <a:ext cx="4343103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Шли на приступ. Прямо в грудь</a:t>
            </a: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Штык наточенный направлен.</a:t>
            </a: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Кто-то крикнул: "Будь прославлен!"</a:t>
            </a: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Кто-то шепчет: "Не забудь!"</a:t>
            </a: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Рядом пал, всплеснув руками,</a:t>
            </a: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И над ним сомкнулась рать.</a:t>
            </a: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Кто-то бьется под ногами,</a:t>
            </a: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Кто – не время вспоминать...</a:t>
            </a: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Только в памяти веселой</a:t>
            </a: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Где-то вспыхнула свеча.</a:t>
            </a: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И прошли, стопой тяжелой</a:t>
            </a: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Тело теплое топча...</a:t>
            </a:r>
            <a:endParaRPr lang="ru-RU" sz="2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DFCC07-5907-4435-9ADC-CBCAC2F9FAD3}"/>
              </a:ext>
            </a:extLst>
          </p:cNvPr>
          <p:cNvSpPr txBox="1"/>
          <p:nvPr/>
        </p:nvSpPr>
        <p:spPr>
          <a:xfrm>
            <a:off x="6771346" y="2376474"/>
            <a:ext cx="4170383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Ведь никто не встретит старость –</a:t>
            </a: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Смерть летит из уст в уста...</a:t>
            </a: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Высоко пылает ярость,</a:t>
            </a: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Даль кровавая пуста...</a:t>
            </a: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Что же! громче будет скрежет,</a:t>
            </a: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Слаще боль и ярче смерть!</a:t>
            </a: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И потом – земля разнежит</a:t>
            </a: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Перепуганную твердь.</a:t>
            </a:r>
            <a:br>
              <a:rPr lang="ru-RU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ru-RU" sz="2000" b="0" i="0" dirty="0">
                <a:solidFill>
                  <a:srgbClr val="000000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</a:rPr>
              <a:t>Январь 1905</a:t>
            </a:r>
            <a:endParaRPr lang="ru-RU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200642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950</TotalTime>
  <Words>1112</Words>
  <Application>Microsoft Office PowerPoint</Application>
  <PresentationFormat>Широкоэкранный</PresentationFormat>
  <Paragraphs>31</Paragraphs>
  <Slides>13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Source Sans Pro</vt:lpstr>
      <vt:lpstr>Times New Roman</vt:lpstr>
      <vt:lpstr>Тема Office</vt:lpstr>
      <vt:lpstr>Революция 1905-1907 гг. в российском искусстве</vt:lpstr>
      <vt:lpstr>Живопись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Поэзия</vt:lpstr>
      <vt:lpstr>Презентация PowerPoint</vt:lpstr>
      <vt:lpstr>Презентация PowerPoint</vt:lpstr>
      <vt:lpstr>Музыка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Революция 1905-1907 гг. в российском искусстве</dc:title>
  <dc:creator>alisa surname</dc:creator>
  <cp:lastModifiedBy>alisa surname</cp:lastModifiedBy>
  <cp:revision>33</cp:revision>
  <dcterms:created xsi:type="dcterms:W3CDTF">2024-11-25T19:41:58Z</dcterms:created>
  <dcterms:modified xsi:type="dcterms:W3CDTF">2024-11-26T20:41:43Z</dcterms:modified>
</cp:coreProperties>
</file>

<file path=docProps/thumbnail.jpeg>
</file>